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81" r:id="rId4"/>
    <p:sldId id="257" r:id="rId5"/>
    <p:sldId id="267" r:id="rId6"/>
    <p:sldId id="260" r:id="rId7"/>
    <p:sldId id="279" r:id="rId8"/>
    <p:sldId id="259" r:id="rId9"/>
    <p:sldId id="258" r:id="rId10"/>
    <p:sldId id="261" r:id="rId11"/>
    <p:sldId id="280" r:id="rId12"/>
    <p:sldId id="286" r:id="rId13"/>
    <p:sldId id="285" r:id="rId14"/>
    <p:sldId id="284" r:id="rId15"/>
    <p:sldId id="287" r:id="rId16"/>
    <p:sldId id="26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6" d="100"/>
          <a:sy n="76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239092D-4670-4943-A868-4A171A3AB7C9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707FA98-783F-44C8-B064-45D5B6BBD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4FA7C-9EE2-47F8-A88D-98A9B4B32394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C9411-8DBB-49E2-A250-E0CD783EA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C4E2-DE24-4F4A-B66F-95E066A69FDF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2BAE5-9D01-440A-88AA-D4DA9FD9D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CB27-8F6A-4B62-ADD7-56DDEFFA8941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0997-A3F3-4462-A36D-095BE1DE3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7B194-A581-42C4-8820-5558C4136E99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01B7-BA82-4EE3-9A69-4735B3784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00B5-F25D-4313-91C1-D5A7FD6B39BA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C11F4-3E48-4AC6-B201-8E20441F6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5FD19-32AC-4D9B-AFC0-9EE0C70F7B17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0BB8-5F89-4746-8022-1192580C2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1F22-AEED-4B40-B0BB-4EE85399D52F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89610-552D-43B0-BC48-1AE820BB0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5AB0E-A096-467D-8D7B-948E068F033A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6BEED-F069-43EF-AFFD-B72FCC6A4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B7C0-CA32-46F9-8EF9-8AC59B567B98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C08F9-30AA-40CD-8ED7-503287E57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C4FC-FE6A-4AC9-8447-4B2F4AFEFDB9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17E5-8D6E-4497-AFBF-9FD0A290B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9C1F-233A-4068-B3E9-E02AF99470C1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9911-8E65-4092-9374-5BFA788AB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0089A6-94A3-45BE-9E0B-C2446FAD6349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5DD15-0F46-470D-8EFE-2B912B451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4375" y="2857500"/>
            <a:ext cx="7858125" cy="19288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000" b="1" cap="all" dirty="0" smtClean="0"/>
              <a:t>«</a:t>
            </a:r>
            <a:r>
              <a:rPr lang="uk-UA" sz="4000" b="1" dirty="0" smtClean="0"/>
              <a:t>Місцеві вибори через призму соціології та громадського моніторингу</a:t>
            </a:r>
            <a:r>
              <a:rPr lang="uk-UA" sz="4000" b="1" cap="all" dirty="0" smtClean="0"/>
              <a:t>»</a:t>
            </a:r>
            <a:endParaRPr lang="ru-RU" sz="4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857250"/>
            <a:ext cx="38576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500063"/>
            <a:ext cx="1905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343025"/>
            <a:ext cx="741362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pPr eaLnBrk="1" hangingPunct="1"/>
            <a:r>
              <a:rPr lang="uk-UA" sz="3000" b="1" smtClean="0"/>
              <a:t>Чи вiрите Ви, що кандидати будуть виконувати свої передвиборчi обiцянки, якщо здобудуть владу?</a:t>
            </a:r>
            <a:endParaRPr lang="ru-RU" sz="30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smtClean="0"/>
              <a:t>Чи цiкавитесь Ви програмами кандидатiв?</a:t>
            </a:r>
            <a:endParaRPr lang="ru-RU" sz="3200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 r="2173"/>
          <a:stretch>
            <a:fillRect/>
          </a:stretch>
        </p:blipFill>
        <p:spPr bwMode="auto">
          <a:xfrm>
            <a:off x="1504950" y="1214438"/>
            <a:ext cx="5995988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600" b="1" smtClean="0"/>
              <a:t>Чи хотіли б Ви взяти участь у особистiй зустрiчi з кандидатами по Вашому округу? </a:t>
            </a:r>
            <a:endParaRPr lang="ru-RU" sz="2600" b="1" smtClean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206500"/>
            <a:ext cx="7786688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smtClean="0"/>
              <a:t>Як Ви вважаєте, діяльність яких спостерігачів на виборах була б найбiльш корисна?</a:t>
            </a:r>
            <a:endParaRPr lang="ru-RU" sz="3200" b="1" smtClean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413" y="1376363"/>
            <a:ext cx="7740650" cy="54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uk-UA" sz="3200" b="1" smtClean="0"/>
              <a:t>З яким з наведених нижче суджень </a:t>
            </a:r>
            <a:br>
              <a:rPr lang="uk-UA" sz="3200" b="1" smtClean="0"/>
            </a:br>
            <a:r>
              <a:rPr lang="uk-UA" sz="3200" b="1" smtClean="0"/>
              <a:t>Ви більш згоднi?</a:t>
            </a:r>
            <a:endParaRPr lang="ru-RU" sz="3200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1357313"/>
            <a:ext cx="90519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uk-UA" sz="3200" b="1" smtClean="0"/>
              <a:t>Довгостроковий громадський моніторинг</a:t>
            </a:r>
            <a:br>
              <a:rPr lang="uk-UA" sz="3200" b="1" smtClean="0"/>
            </a:br>
            <a:r>
              <a:rPr lang="uk-UA" sz="3200" b="1" smtClean="0"/>
              <a:t>ОПОРИ це:</a:t>
            </a:r>
            <a:endParaRPr lang="ru-RU" sz="3200" smtClean="0"/>
          </a:p>
        </p:txBody>
      </p:sp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428625" y="1857375"/>
            <a:ext cx="821531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uk-UA" sz="3500">
                <a:latin typeface="Calibri" pitchFamily="34" charset="0"/>
                <a:ea typeface="Calibri" pitchFamily="34" charset="0"/>
                <a:cs typeface="Times New Roman" pitchFamily="18" charset="0"/>
              </a:rPr>
              <a:t> оцінка проблем територіальних громад </a:t>
            </a:r>
            <a:endParaRPr lang="ru-RU" sz="35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uk-UA" sz="3500">
                <a:latin typeface="Calibri" pitchFamily="34" charset="0"/>
                <a:ea typeface="Calibri" pitchFamily="34" charset="0"/>
                <a:cs typeface="Times New Roman" pitchFamily="18" charset="0"/>
              </a:rPr>
              <a:t> обговорення цих проблем з кандидатами </a:t>
            </a:r>
            <a:endParaRPr lang="ru-RU" sz="35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uk-UA" sz="3500">
                <a:latin typeface="Calibri" pitchFamily="34" charset="0"/>
                <a:ea typeface="Calibri" pitchFamily="34" charset="0"/>
                <a:cs typeface="Times New Roman" pitchFamily="18" charset="0"/>
              </a:rPr>
              <a:t> аналіз реалістичності обіцянок майбутніх обранців </a:t>
            </a:r>
            <a:endParaRPr lang="ru-RU" sz="35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uk-UA" sz="3500">
                <a:latin typeface="Calibri" pitchFamily="34" charset="0"/>
                <a:ea typeface="Calibri" pitchFamily="34" charset="0"/>
                <a:cs typeface="Times New Roman" pitchFamily="18" charset="0"/>
              </a:rPr>
              <a:t> контроль за виконанням обіцянок (100 днів влади)</a:t>
            </a:r>
            <a:endParaRPr lang="ru-RU" sz="35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uk-UA" sz="3500">
                <a:latin typeface="Calibri" pitchFamily="34" charset="0"/>
                <a:ea typeface="Calibri" pitchFamily="34" charset="0"/>
                <a:cs typeface="Times New Roman" pitchFamily="18" charset="0"/>
              </a:rPr>
              <a:t> контроль за відкритістю влади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2714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uk-UA" b="1" i="1" smtClean="0"/>
              <a:t>Для отримання додаткової інформації відвідайте </a:t>
            </a:r>
            <a:r>
              <a:rPr lang="ru-RU" b="1" i="1" smtClean="0"/>
              <a:t>н</a:t>
            </a:r>
            <a:r>
              <a:rPr lang="uk-UA" b="1" i="1" smtClean="0"/>
              <a:t>аш веб-сайт:  </a:t>
            </a:r>
            <a:endParaRPr lang="ru-RU" smtClean="0"/>
          </a:p>
          <a:p>
            <a:pPr algn="ctr" eaLnBrk="1" hangingPunct="1"/>
            <a:endParaRPr lang="ru-RU" smtClean="0"/>
          </a:p>
        </p:txBody>
      </p:sp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2786063"/>
            <a:ext cx="510381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	Дослідження проводилося в рамках кампанії громадського моніторингу ОПОРИ на всій території України Фондом Демократичні ініціативи» імені Ілька Кучеріва з 3 по 15 жовтня 2010 року. Усього опитано 2011 респондентів за вибіркою, що репрезентує доросле населення України, похибка не перевищує 2,1 %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0" y="71438"/>
            <a:ext cx="9144000" cy="1214437"/>
          </a:xfrm>
        </p:spPr>
        <p:txBody>
          <a:bodyPr/>
          <a:lstStyle/>
          <a:p>
            <a:pPr eaLnBrk="1" hangingPunct="1"/>
            <a:r>
              <a:rPr lang="uk-UA" sz="2800" b="1" smtClean="0"/>
              <a:t>Чи збираєтеся Ви взяти участь у виборах до мiсцевих органiв влади, якi мають вiдбутися 31 жовтня 2010 року? </a:t>
            </a:r>
            <a:endParaRPr lang="ru-RU" sz="2800" b="1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1285875"/>
            <a:ext cx="553085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929438" y="1285875"/>
            <a:ext cx="1928812" cy="164306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88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%</a:t>
            </a:r>
            <a:endParaRPr lang="ru-RU" sz="8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6643688" cy="1143000"/>
          </a:xfrm>
        </p:spPr>
        <p:txBody>
          <a:bodyPr/>
          <a:lstStyle/>
          <a:p>
            <a:pPr eaLnBrk="1" hangingPunct="1"/>
            <a:r>
              <a:rPr lang="uk-UA" sz="3500" b="1" smtClean="0"/>
              <a:t>Якщо Ви збираєтеся брати участь у виборах, то чому? </a:t>
            </a:r>
            <a:endParaRPr lang="ru-RU" sz="3500" b="1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323975"/>
            <a:ext cx="842962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500" b="1" smtClean="0"/>
              <a:t>Як, на Вашу думку пройдуть вибори?</a:t>
            </a:r>
            <a:endParaRPr lang="ru-RU" sz="350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33488"/>
            <a:ext cx="91440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154113"/>
            <a:ext cx="6000750" cy="57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500" b="1" smtClean="0"/>
              <a:t>Ви особисто готовi продати свiй голос </a:t>
            </a:r>
            <a:br>
              <a:rPr lang="uk-UA" sz="3500" b="1" smtClean="0"/>
            </a:br>
            <a:r>
              <a:rPr lang="uk-UA" sz="3500" b="1" smtClean="0"/>
              <a:t>за грошi?</a:t>
            </a:r>
            <a:endParaRPr lang="ru-RU" sz="35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285875"/>
            <a:ext cx="72517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uk-UA" sz="3500" b="1" smtClean="0"/>
              <a:t>Як Ви думаєте, чому люди погоджуються продавати свiй голос за грошi?</a:t>
            </a:r>
            <a:endParaRPr lang="ru-RU" sz="35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500" b="1" smtClean="0"/>
              <a:t>За яку саме реальну суму Ви готовi продати свiй голос на виборах?</a:t>
            </a:r>
            <a:endParaRPr lang="ru-RU" sz="3500" smtClean="0"/>
          </a:p>
        </p:txBody>
      </p:sp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6525" y="1357313"/>
            <a:ext cx="6126163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1076325"/>
            <a:ext cx="596265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1143000"/>
          </a:xfrm>
        </p:spPr>
        <p:txBody>
          <a:bodyPr/>
          <a:lstStyle/>
          <a:p>
            <a:pPr eaLnBrk="1" hangingPunct="1"/>
            <a:r>
              <a:rPr lang="uk-UA" sz="2800" b="1" smtClean="0"/>
              <a:t>Як Ви гадаєте, чи допоможуть вибори до мiсцевих органiв влади полiпшити ситуацiю у Вашому мiстi (селi)?</a:t>
            </a:r>
            <a:endParaRPr lang="ru-RU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219</Words>
  <Application>Microsoft Office PowerPoint</Application>
  <PresentationFormat>On-screen Show (4:3)</PresentationFormat>
  <Paragraphs>22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Слайд 1</vt:lpstr>
      <vt:lpstr>Слайд 2</vt:lpstr>
      <vt:lpstr>Чи збираєтеся Ви взяти участь у виборах до мiсцевих органiв влади, якi мають вiдбутися 31 жовтня 2010 року? </vt:lpstr>
      <vt:lpstr>Якщо Ви збираєтеся брати участь у виборах, то чому? </vt:lpstr>
      <vt:lpstr>Як, на Вашу думку пройдуть вибори?</vt:lpstr>
      <vt:lpstr>Ви особисто готовi продати свiй голос  за грошi?</vt:lpstr>
      <vt:lpstr>Як Ви думаєте, чому люди погоджуються продавати свiй голос за грошi?</vt:lpstr>
      <vt:lpstr>За яку саме реальну суму Ви готовi продати свiй голос на виборах?</vt:lpstr>
      <vt:lpstr>Як Ви гадаєте, чи допоможуть вибори до мiсцевих органiв влади полiпшити ситуацiю у Вашому мiстi (селi)?</vt:lpstr>
      <vt:lpstr>Чи вiрите Ви, що кандидати будуть виконувати свої передвиборчi обiцянки, якщо здобудуть владу?</vt:lpstr>
      <vt:lpstr>Чи цiкавитесь Ви програмами кандидатiв?</vt:lpstr>
      <vt:lpstr>Чи хотіли б Ви взяти участь у особистiй зустрiчi з кандидатами по Вашому округу? </vt:lpstr>
      <vt:lpstr>Як Ви вважаєте, діяльність яких спостерігачів на виборах була б найбiльш корисна?</vt:lpstr>
      <vt:lpstr>З яким з наведених нижче суджень  Ви більш згоднi?</vt:lpstr>
      <vt:lpstr>Довгостроковий громадський моніторинг ОПОРИ це: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akma</dc:creator>
  <cp:lastModifiedBy>FuckYouBill</cp:lastModifiedBy>
  <cp:revision>34</cp:revision>
  <dcterms:created xsi:type="dcterms:W3CDTF">2010-10-11T20:39:40Z</dcterms:created>
  <dcterms:modified xsi:type="dcterms:W3CDTF">2010-10-29T06:47:39Z</dcterms:modified>
</cp:coreProperties>
</file>